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15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8A305-7191-4DC2-87E6-526F3EE99D75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066E3-B8A6-403C-8945-3A27BF78842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1399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Tidsandan i Europa! Positiva</a:t>
            </a:r>
            <a:r>
              <a:rPr lang="sv-SE" baseline="0" dirty="0" smtClean="0"/>
              <a:t> samhällsstämning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F45CA-AE08-43CA-9716-462D99F4A1BA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777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7682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585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305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712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726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77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0978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876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Rubrik, text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422400" y="381000"/>
            <a:ext cx="10363200" cy="11430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1422400" y="1752600"/>
            <a:ext cx="5080000" cy="4114800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705600" y="1752600"/>
            <a:ext cx="5080000" cy="4114800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altLang="sv-S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altLang="sv-S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E4AD1-B0E0-4F53-9595-BDFC16A15BC0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43933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39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7919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459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7598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917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839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272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 smtClean="0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36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A101A-601C-400E-9C38-36292615F457}" type="datetimeFigureOut">
              <a:rPr lang="sv-SE" smtClean="0"/>
              <a:t>2020-03-16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28F0A1C-012D-452A-9552-2ACD11DEAC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694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-rummet.se/podcast/orsaker-till-forsta-varldskrige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8gHhhMbPW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extLst/>
        </p:spPr>
        <p:txBody>
          <a:bodyPr rtlCol="0">
            <a:normAutofit/>
          </a:bodyPr>
          <a:lstStyle/>
          <a:p>
            <a:pPr>
              <a:defRPr/>
            </a:pPr>
            <a:r>
              <a:rPr lang="sv-SE" altLang="sv-SE" sz="4600" dirty="0"/>
              <a:t>Första världskriget </a:t>
            </a:r>
            <a:br>
              <a:rPr lang="sv-SE" altLang="sv-SE" sz="4600" dirty="0"/>
            </a:br>
            <a:r>
              <a:rPr lang="sv-SE" altLang="sv-SE" sz="4600" dirty="0"/>
              <a:t>1914-1918</a:t>
            </a:r>
          </a:p>
        </p:txBody>
      </p:sp>
      <p:sp>
        <p:nvSpPr>
          <p:cNvPr id="9219" name="Underrubrik 1"/>
          <p:cNvSpPr>
            <a:spLocks noGrp="1"/>
          </p:cNvSpPr>
          <p:nvPr>
            <p:ph type="subTitle" idx="1"/>
          </p:nvPr>
        </p:nvSpPr>
        <p:spPr>
          <a:xfrm>
            <a:off x="2895600" y="3767138"/>
            <a:ext cx="6400800" cy="1752600"/>
          </a:xfrm>
        </p:spPr>
        <p:txBody>
          <a:bodyPr rtlCol="0">
            <a:normAutofit fontScale="77500" lnSpcReduction="20000"/>
          </a:bodyPr>
          <a:lstStyle/>
          <a:p>
            <a:pPr>
              <a:defRPr/>
            </a:pPr>
            <a:endParaRPr lang="sv-SE" altLang="sv-SE" dirty="0" smtClean="0"/>
          </a:p>
          <a:p>
            <a:pPr>
              <a:defRPr/>
            </a:pPr>
            <a:endParaRPr lang="sv-SE" altLang="sv-SE" dirty="0"/>
          </a:p>
          <a:p>
            <a:pPr>
              <a:defRPr/>
            </a:pPr>
            <a:endParaRPr lang="sv-SE" altLang="sv-SE" dirty="0" smtClean="0"/>
          </a:p>
          <a:p>
            <a:pPr>
              <a:defRPr/>
            </a:pPr>
            <a:endParaRPr lang="sv-SE" altLang="sv-SE" dirty="0"/>
          </a:p>
          <a:p>
            <a:pPr>
              <a:defRPr/>
            </a:pPr>
            <a:endParaRPr lang="sv-SE" altLang="sv-SE" dirty="0" smtClean="0"/>
          </a:p>
          <a:p>
            <a:pPr>
              <a:defRPr/>
            </a:pPr>
            <a:r>
              <a:rPr lang="sv-SE" altLang="sv-SE" dirty="0" smtClean="0"/>
              <a:t>	1565 dagar </a:t>
            </a:r>
          </a:p>
        </p:txBody>
      </p:sp>
      <p:pic>
        <p:nvPicPr>
          <p:cNvPr id="9220" name="Picture 3" descr="trenches[1]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9532" y="3767138"/>
            <a:ext cx="3192463" cy="262255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341" name="AutoShape 6" descr="Bildresultat för första världskriget"/>
          <p:cNvSpPr>
            <a:spLocks noChangeAspect="1" noChangeArrowheads="1"/>
          </p:cNvSpPr>
          <p:nvPr/>
        </p:nvSpPr>
        <p:spPr bwMode="auto">
          <a:xfrm>
            <a:off x="1581150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>
                <a:solidFill>
                  <a:srgbClr val="262626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>
                <a:solidFill>
                  <a:srgbClr val="262626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>
                <a:solidFill>
                  <a:srgbClr val="262626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>
                <a:solidFill>
                  <a:srgbClr val="262626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sv-SE" altLang="sv-SE" sz="1800">
              <a:solidFill>
                <a:schemeClr val="tx1"/>
              </a:solidFill>
              <a:latin typeface="Franklin Gothic Book" pitchFamily="34" charset="0"/>
            </a:endParaRPr>
          </a:p>
        </p:txBody>
      </p:sp>
      <p:sp>
        <p:nvSpPr>
          <p:cNvPr id="14342" name="AutoShape 8" descr="Bildresultat för första världskriget"/>
          <p:cNvSpPr>
            <a:spLocks noChangeAspect="1" noChangeArrowheads="1"/>
          </p:cNvSpPr>
          <p:nvPr/>
        </p:nvSpPr>
        <p:spPr bwMode="auto">
          <a:xfrm>
            <a:off x="1733550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>
                <a:solidFill>
                  <a:srgbClr val="262626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>
                <a:solidFill>
                  <a:srgbClr val="262626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>
                <a:solidFill>
                  <a:srgbClr val="262626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>
                <a:solidFill>
                  <a:srgbClr val="262626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"/>
              <a:defRPr sz="1600">
                <a:solidFill>
                  <a:srgbClr val="262626"/>
                </a:solidFill>
                <a:latin typeface="Book Antiqua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sv-SE" altLang="sv-SE" sz="1800">
              <a:solidFill>
                <a:schemeClr val="tx1"/>
              </a:solidFill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4664"/>
            <a:ext cx="13810130" cy="81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EUROPA 1885-1914</a:t>
            </a:r>
            <a:endParaRPr lang="sv-S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1412776"/>
            <a:ext cx="8424937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sv-SE" altLang="sv-SE" sz="4000" u="sng" dirty="0"/>
              <a:t>1. LA BELLE EPOQUE</a:t>
            </a:r>
            <a:r>
              <a:rPr lang="sv-SE" altLang="sv-SE" sz="4000" dirty="0"/>
              <a:t>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 rtlCol="0">
            <a:normAutofit/>
          </a:bodyPr>
          <a:lstStyle/>
          <a:p>
            <a:pPr marL="457200" indent="-457200">
              <a:buNone/>
              <a:defRPr/>
            </a:pPr>
            <a:endParaRPr lang="sv-SE" altLang="sv-SE" sz="26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74320" indent="-274320">
              <a:buFont typeface="Wingdings" pitchFamily="2" charset="2"/>
              <a:buChar char="Ø"/>
              <a:defRPr/>
            </a:pPr>
            <a:r>
              <a:rPr lang="sv-SE" altLang="sv-SE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8"/>
              </a:rPr>
              <a:t>1885-1914</a:t>
            </a:r>
            <a:r>
              <a:rPr lang="sv-SE" altLang="sv-S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8"/>
              </a:rPr>
              <a:t> </a:t>
            </a:r>
          </a:p>
          <a:p>
            <a:pPr marL="274320" indent="-274320">
              <a:buFont typeface="Wingdings" pitchFamily="2" charset="2"/>
              <a:buChar char="Ø"/>
              <a:defRPr/>
            </a:pPr>
            <a:r>
              <a:rPr lang="sv-SE" altLang="sv-SE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8"/>
              </a:rPr>
              <a:t>Tidsandan </a:t>
            </a:r>
            <a:r>
              <a:rPr lang="sv-SE" altLang="sv-S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8"/>
              </a:rPr>
              <a:t>. </a:t>
            </a:r>
          </a:p>
          <a:p>
            <a:pPr marL="274320" indent="-274320">
              <a:buFont typeface="Wingdings" pitchFamily="2" charset="2"/>
              <a:buChar char="Ø"/>
              <a:defRPr/>
            </a:pPr>
            <a:endParaRPr lang="sv-SE" altLang="sv-SE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 pitchFamily="34" charset="-128"/>
            </a:endParaRPr>
          </a:p>
          <a:p>
            <a:pPr marL="457200" indent="-457200">
              <a:buNone/>
              <a:defRPr/>
            </a:pPr>
            <a:endParaRPr lang="sv-SE" altLang="sv-SE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 pitchFamily="34" charset="-128"/>
            </a:endParaRPr>
          </a:p>
          <a:p>
            <a:pPr marL="0" indent="0">
              <a:buNone/>
              <a:defRPr/>
            </a:pPr>
            <a:endParaRPr lang="sv-SE" altLang="sv-SE" b="1" dirty="0">
              <a:solidFill>
                <a:schemeClr val="tx1">
                  <a:lumMod val="85000"/>
                  <a:lumOff val="15000"/>
                </a:schemeClr>
              </a:solidFill>
              <a:latin typeface="Arial Unicode MS" pitchFamily="34" charset="-128"/>
            </a:endParaRPr>
          </a:p>
          <a:p>
            <a:pPr marL="274320" indent="-274320">
              <a:buFont typeface="Wingdings" pitchFamily="2" charset="2"/>
              <a:buChar char="Ø"/>
              <a:defRPr/>
            </a:pPr>
            <a:r>
              <a:rPr lang="sv-SE" altLang="sv-SE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8"/>
              </a:rPr>
              <a:t>Det ljuva livet.</a:t>
            </a:r>
          </a:p>
          <a:p>
            <a:pPr marL="274320" indent="-274320">
              <a:buFont typeface="Wingdings" pitchFamily="2" charset="2"/>
              <a:buChar char="Ø"/>
              <a:defRPr/>
            </a:pPr>
            <a:endParaRPr lang="sv-SE" altLang="sv-SE" b="1" dirty="0">
              <a:solidFill>
                <a:schemeClr val="tx1">
                  <a:lumMod val="85000"/>
                  <a:lumOff val="15000"/>
                </a:schemeClr>
              </a:solidFill>
              <a:latin typeface="Arial Unicode MS" pitchFamily="34" charset="-128"/>
            </a:endParaRPr>
          </a:p>
          <a:p>
            <a:pPr marL="274320" indent="-274320">
              <a:buFont typeface="Wingdings" pitchFamily="2" charset="2"/>
              <a:buChar char="Ø"/>
              <a:defRPr/>
            </a:pPr>
            <a:r>
              <a:rPr lang="sv-SE" altLang="sv-SE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8"/>
              </a:rPr>
              <a:t>Framstegsoptimism</a:t>
            </a:r>
          </a:p>
          <a:p>
            <a:pPr marL="274320" indent="-274320">
              <a:buFont typeface="Wingdings" pitchFamily="2" charset="2"/>
              <a:buChar char="Ø"/>
              <a:defRPr/>
            </a:pPr>
            <a:endParaRPr lang="sv-SE" altLang="sv-SE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 pitchFamily="34" charset="-128"/>
            </a:endParaRPr>
          </a:p>
          <a:p>
            <a:pPr marL="457200" indent="-457200">
              <a:buNone/>
              <a:defRPr/>
            </a:pPr>
            <a:endParaRPr lang="sv-SE" altLang="sv-SE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4" descr="titanic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71" y="3795145"/>
            <a:ext cx="3810000" cy="3216373"/>
          </a:xfrm>
          <a:prstGeom prst="ellipse">
            <a:avLst/>
          </a:prstGeom>
          <a:effectLst>
            <a:softEdge rad="11250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3" y="1484313"/>
            <a:ext cx="3052762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98" y="3334202"/>
            <a:ext cx="28575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4" y="3130990"/>
            <a:ext cx="1965721" cy="98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032" y="1162050"/>
            <a:ext cx="17145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9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sv-SE" dirty="0" smtClean="0"/>
              <a:t>Tekniska framsteg</a:t>
            </a:r>
          </a:p>
          <a:p>
            <a:pPr lvl="1"/>
            <a:r>
              <a:rPr lang="sv-SE" dirty="0" smtClean="0"/>
              <a:t>Stål				</a:t>
            </a:r>
          </a:p>
          <a:p>
            <a:pPr lvl="1"/>
            <a:r>
              <a:rPr lang="sv-SE" dirty="0" smtClean="0"/>
              <a:t>Elektricitet</a:t>
            </a:r>
          </a:p>
          <a:p>
            <a:pPr lvl="1"/>
            <a:r>
              <a:rPr lang="sv-SE" dirty="0" smtClean="0"/>
              <a:t>Förbränningsmotorn</a:t>
            </a:r>
          </a:p>
          <a:p>
            <a:pPr lvl="1"/>
            <a:r>
              <a:rPr lang="sv-SE" dirty="0" smtClean="0"/>
              <a:t>USA – ledande industrination</a:t>
            </a:r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23" y="365125"/>
            <a:ext cx="1119483" cy="23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056" y="365125"/>
            <a:ext cx="2252663" cy="185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06" y="2633855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792" y="4103523"/>
            <a:ext cx="2785039" cy="23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71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sv-SE" dirty="0" smtClean="0"/>
              <a:t>Politisk medvetenhet</a:t>
            </a:r>
          </a:p>
          <a:p>
            <a:pPr lvl="1"/>
            <a:r>
              <a:rPr lang="sv-SE" dirty="0" smtClean="0"/>
              <a:t>Ideologier</a:t>
            </a:r>
          </a:p>
          <a:p>
            <a:pPr lvl="1"/>
            <a:r>
              <a:rPr lang="sv-SE" dirty="0" smtClean="0"/>
              <a:t>Ståndssamhällenas tid är över</a:t>
            </a:r>
          </a:p>
          <a:p>
            <a:pPr lvl="1"/>
            <a:r>
              <a:rPr lang="sv-SE" dirty="0" smtClean="0"/>
              <a:t>Medelklass</a:t>
            </a:r>
          </a:p>
          <a:p>
            <a:pPr lvl="1"/>
            <a:r>
              <a:rPr lang="sv-SE" dirty="0" smtClean="0"/>
              <a:t>En växande arbetarklass</a:t>
            </a:r>
          </a:p>
          <a:p>
            <a:pPr lvl="1"/>
            <a:r>
              <a:rPr lang="sv-SE" dirty="0" smtClean="0"/>
              <a:t>Rösträtt och partier</a:t>
            </a:r>
          </a:p>
          <a:p>
            <a:pPr marL="457200" lvl="1" indent="0">
              <a:buNone/>
            </a:pPr>
            <a:endParaRPr lang="sv-SE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7" y="420688"/>
            <a:ext cx="217857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56" y="4005064"/>
            <a:ext cx="2751163" cy="15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70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sv-SE" b="1" dirty="0" smtClean="0"/>
              <a:t>Ekonomiska möjligheter</a:t>
            </a:r>
          </a:p>
          <a:p>
            <a:pPr marL="857250" lvl="2" indent="-457200">
              <a:buFont typeface="Wingdings" panose="05000000000000000000" pitchFamily="2" charset="2"/>
              <a:buChar char="Ø"/>
            </a:pPr>
            <a:r>
              <a:rPr lang="sv-SE" dirty="0" smtClean="0"/>
              <a:t>Konsumtionssamhälle</a:t>
            </a:r>
          </a:p>
          <a:p>
            <a:pPr marL="857250" lvl="2" indent="-457200">
              <a:buFont typeface="Wingdings" panose="05000000000000000000" pitchFamily="2" charset="2"/>
              <a:buChar char="Ø"/>
            </a:pPr>
            <a:r>
              <a:rPr lang="sv-SE" dirty="0" smtClean="0"/>
              <a:t>AB, karteller, större företag</a:t>
            </a:r>
          </a:p>
          <a:p>
            <a:pPr marL="857250" lvl="2" indent="-457200">
              <a:buFont typeface="Wingdings" panose="05000000000000000000" pitchFamily="2" charset="2"/>
              <a:buChar char="Ø"/>
            </a:pPr>
            <a:r>
              <a:rPr lang="sv-SE" dirty="0" smtClean="0"/>
              <a:t>Marknadsekonomi och frihandel </a:t>
            </a:r>
          </a:p>
          <a:p>
            <a:pPr marL="857250" lvl="2" indent="-457200">
              <a:buFont typeface="Wingdings" panose="05000000000000000000" pitchFamily="2" charset="2"/>
              <a:buChar char="Ø"/>
            </a:pPr>
            <a:r>
              <a:rPr lang="sv-SE" dirty="0" smtClean="0"/>
              <a:t>Protektionism (statligt skydd)</a:t>
            </a:r>
          </a:p>
          <a:p>
            <a:pPr marL="857250" lvl="2" indent="-457200">
              <a:buFont typeface="Wingdings" panose="05000000000000000000" pitchFamily="2" charset="2"/>
              <a:buChar char="Ø"/>
            </a:pPr>
            <a:endParaRPr lang="sv-SE" dirty="0" smtClean="0"/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sv-SE" b="1" dirty="0" smtClean="0"/>
              <a:t>Naturvetenskapliga framsteg		</a:t>
            </a:r>
          </a:p>
          <a:p>
            <a:pPr marL="1314450" lvl="3" indent="-457200">
              <a:buFont typeface="Wingdings" panose="05000000000000000000" pitchFamily="2" charset="2"/>
              <a:buChar char="Ø"/>
            </a:pPr>
            <a:r>
              <a:rPr lang="sv-SE" dirty="0" smtClean="0"/>
              <a:t>Periodiska systemet</a:t>
            </a:r>
          </a:p>
          <a:p>
            <a:pPr marL="1314450" lvl="3" indent="-457200">
              <a:buFont typeface="Wingdings" panose="05000000000000000000" pitchFamily="2" charset="2"/>
              <a:buChar char="Ø"/>
            </a:pPr>
            <a:r>
              <a:rPr lang="sv-SE" dirty="0" smtClean="0"/>
              <a:t>Einstein och relativitetsteorin</a:t>
            </a:r>
          </a:p>
          <a:p>
            <a:pPr marL="1314450" lvl="3" indent="-457200">
              <a:buFont typeface="Wingdings" panose="05000000000000000000" pitchFamily="2" charset="2"/>
              <a:buChar char="Ø"/>
            </a:pPr>
            <a:r>
              <a:rPr lang="sv-SE" dirty="0" smtClean="0"/>
              <a:t>Marie Curie och radioaktivitet</a:t>
            </a:r>
          </a:p>
          <a:p>
            <a:pPr marL="1314450" lvl="3" indent="-457200">
              <a:buFont typeface="Wingdings" panose="05000000000000000000" pitchFamily="2" charset="2"/>
              <a:buChar char="Ø"/>
            </a:pPr>
            <a:r>
              <a:rPr lang="sv-SE" dirty="0" smtClean="0"/>
              <a:t>Röntgen</a:t>
            </a:r>
          </a:p>
          <a:p>
            <a:pPr marL="1314450" lvl="3" indent="-457200">
              <a:buFont typeface="Wingdings" panose="05000000000000000000" pitchFamily="2" charset="2"/>
              <a:buChar char="Ø"/>
            </a:pPr>
            <a:r>
              <a:rPr lang="sv-SE" dirty="0" smtClean="0"/>
              <a:t>Pasteur och vaccinet</a:t>
            </a:r>
          </a:p>
          <a:p>
            <a:pPr marL="1314450" lvl="3" indent="-457200">
              <a:buFont typeface="Wingdings" panose="05000000000000000000" pitchFamily="2" charset="2"/>
              <a:buChar char="Ø"/>
            </a:pPr>
            <a:endParaRPr lang="sv-SE" dirty="0" smtClean="0"/>
          </a:p>
          <a:p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2237895"/>
            <a:ext cx="1152128" cy="186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908720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1" y="4311548"/>
            <a:ext cx="253252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81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Varför blir det krig i </a:t>
            </a:r>
            <a:r>
              <a:rPr lang="sv-SE" dirty="0"/>
              <a:t>E</a:t>
            </a:r>
            <a:r>
              <a:rPr lang="sv-SE" dirty="0" smtClean="0"/>
              <a:t>uropa?</a:t>
            </a:r>
            <a:br>
              <a:rPr lang="sv-SE" dirty="0" smtClean="0"/>
            </a:b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Nationalism</a:t>
            </a:r>
          </a:p>
          <a:p>
            <a:r>
              <a:rPr lang="sv-SE" dirty="0" smtClean="0"/>
              <a:t>Imperialism</a:t>
            </a:r>
          </a:p>
          <a:p>
            <a:r>
              <a:rPr lang="sv-SE" dirty="0" smtClean="0"/>
              <a:t>Industrialisering</a:t>
            </a:r>
          </a:p>
          <a:p>
            <a:endParaRPr lang="sv-SE" dirty="0"/>
          </a:p>
          <a:p>
            <a:r>
              <a:rPr lang="sv-SE" dirty="0" err="1" smtClean="0"/>
              <a:t>Lyssa</a:t>
            </a:r>
            <a:r>
              <a:rPr lang="sv-SE" dirty="0" smtClean="0"/>
              <a:t> på podcasten </a:t>
            </a:r>
            <a:r>
              <a:rPr lang="sv-SE" dirty="0">
                <a:hlinkClick r:id="rId2"/>
              </a:rPr>
              <a:t>http://</a:t>
            </a:r>
            <a:r>
              <a:rPr lang="sv-SE" dirty="0" smtClean="0">
                <a:hlinkClick r:id="rId2"/>
              </a:rPr>
              <a:t>www.so-rummet.se/podcast/orsaker-till-forsta-varldskriget</a:t>
            </a: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Den väpnade fredens tid</a:t>
            </a:r>
          </a:p>
          <a:p>
            <a:r>
              <a:rPr lang="sv-SE" dirty="0" smtClean="0"/>
              <a:t>Allianser</a:t>
            </a:r>
          </a:p>
          <a:p>
            <a:endParaRPr lang="sv-SE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3835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sv-SE" dirty="0"/>
          </a:p>
          <a:p>
            <a:pPr marL="914400" lvl="2" indent="0">
              <a:buNone/>
            </a:pPr>
            <a:endParaRPr lang="sv-SE" dirty="0" smtClean="0"/>
          </a:p>
          <a:p>
            <a:pPr marL="914400" lvl="2" indent="0">
              <a:buNone/>
            </a:pPr>
            <a:r>
              <a:rPr lang="sv-SE" sz="3200" dirty="0" smtClean="0"/>
              <a:t>De </a:t>
            </a:r>
            <a:r>
              <a:rPr lang="sv-SE" sz="3200" dirty="0"/>
              <a:t>bakomliggande orsakerna beskrivs i början av filmen (fram till 5.50) och från 5.50-8.45 skildras den utlösande faktorn, skotten i Sarajevo </a:t>
            </a:r>
            <a:r>
              <a:rPr lang="sv-SE" sz="3200" u="sng" dirty="0">
                <a:hlinkClick r:id="rId2"/>
              </a:rPr>
              <a:t>https://www.youtube.com/watch?v=O8gHhhMbPWE</a:t>
            </a:r>
            <a:endParaRPr lang="sv-SE" sz="3200" dirty="0"/>
          </a:p>
          <a:p>
            <a:pPr marL="914400" lvl="2" indent="0">
              <a:buNone/>
            </a:pPr>
            <a:endParaRPr lang="sv-SE" dirty="0" smtClean="0"/>
          </a:p>
          <a:p>
            <a:pPr marL="914400" lvl="2" indent="0">
              <a:buNone/>
            </a:pPr>
            <a:endParaRPr lang="sv-SE" sz="2400" dirty="0"/>
          </a:p>
          <a:p>
            <a:pPr marL="914400" lvl="2" indent="0">
              <a:buNone/>
            </a:pPr>
            <a:endParaRPr lang="sv-SE" sz="2400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5446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Testa din kunskap genom att förklara bakgrunden genom att berätta utifrån </a:t>
            </a:r>
            <a:r>
              <a:rPr lang="sv-SE" dirty="0" err="1" smtClean="0"/>
              <a:t>mindmapen</a:t>
            </a:r>
            <a:r>
              <a:rPr lang="sv-SE" dirty="0" smtClean="0"/>
              <a:t> (nästa sida) för en klasskompis. </a:t>
            </a: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8086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sett">
  <a:themeElements>
    <a:clrScheme name="Rö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99E0A8A1E3D6345BD77321044A7067F" ma:contentTypeVersion="11" ma:contentTypeDescription="Skapa ett nytt dokument." ma:contentTypeScope="" ma:versionID="5361072db8f6c1e426dc1abe958b68b4">
  <xsd:schema xmlns:xsd="http://www.w3.org/2001/XMLSchema" xmlns:xs="http://www.w3.org/2001/XMLSchema" xmlns:p="http://schemas.microsoft.com/office/2006/metadata/properties" xmlns:ns3="955f87a1-4fea-48f5-a6a3-adc0406262b9" xmlns:ns4="7665cfd5-28f4-412e-861b-9d248ab946a9" targetNamespace="http://schemas.microsoft.com/office/2006/metadata/properties" ma:root="true" ma:fieldsID="5e77b65c47e1b6ff0c40ae9f394019a9" ns3:_="" ns4:_="">
    <xsd:import namespace="955f87a1-4fea-48f5-a6a3-adc0406262b9"/>
    <xsd:import namespace="7665cfd5-28f4-412e-861b-9d248ab946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f87a1-4fea-48f5-a6a3-adc0406262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5cfd5-28f4-412e-861b-9d248ab946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Delar tips,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9FB0C2-D0C2-4C1D-9F72-99CF22EE6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5f87a1-4fea-48f5-a6a3-adc0406262b9"/>
    <ds:schemaRef ds:uri="7665cfd5-28f4-412e-861b-9d248ab946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EC5B31-9DC9-4170-9BA7-2A9B9E934C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A760A7-80E1-4B22-8204-1A7204E06A7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955f87a1-4fea-48f5-a6a3-adc0406262b9"/>
    <ds:schemaRef ds:uri="http://schemas.openxmlformats.org/package/2006/metadata/core-properties"/>
    <ds:schemaRef ds:uri="7665cfd5-28f4-412e-861b-9d248ab946a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5724</TotalTime>
  <Words>159</Words>
  <Application>Microsoft Office PowerPoint</Application>
  <PresentationFormat>Bredbild</PresentationFormat>
  <Paragraphs>58</Paragraphs>
  <Slides>10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8" baseType="lpstr">
      <vt:lpstr>Arial</vt:lpstr>
      <vt:lpstr>Arial Unicode MS</vt:lpstr>
      <vt:lpstr>Calibri</vt:lpstr>
      <vt:lpstr>Corbel</vt:lpstr>
      <vt:lpstr>Franklin Gothic Book</vt:lpstr>
      <vt:lpstr>Wingdings</vt:lpstr>
      <vt:lpstr>Wingdings 3</vt:lpstr>
      <vt:lpstr>Fasett</vt:lpstr>
      <vt:lpstr>Första världskriget  1914-1918</vt:lpstr>
      <vt:lpstr>EUROPA 1885-1914</vt:lpstr>
      <vt:lpstr>1. LA BELLE EPOQUE </vt:lpstr>
      <vt:lpstr>PowerPoint-presentation</vt:lpstr>
      <vt:lpstr>PowerPoint-presentation</vt:lpstr>
      <vt:lpstr>PowerPoint-presentation</vt:lpstr>
      <vt:lpstr>Varför blir det krig i Europa? </vt:lpstr>
      <vt:lpstr>PowerPoint-presentation</vt:lpstr>
      <vt:lpstr>PowerPoint-presentation</vt:lpstr>
      <vt:lpstr>PowerPoint-presentation</vt:lpstr>
    </vt:vector>
  </TitlesOfParts>
  <Company>Hässleholms Kommun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Första världskriget  1914-1918</dc:title>
  <dc:creator>Jönsson, Cecilia</dc:creator>
  <cp:lastModifiedBy>Jönsson, Cecilia</cp:lastModifiedBy>
  <cp:revision>6</cp:revision>
  <dcterms:created xsi:type="dcterms:W3CDTF">2018-02-08T19:49:26Z</dcterms:created>
  <dcterms:modified xsi:type="dcterms:W3CDTF">2020-03-16T09:20:29Z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0x010100799E0A8A1E3D6345BD77321044A7067F</vt:lpwstr>
  </property>
</Properties>
</file>